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8" r:id="rId4"/>
  </p:sldMasterIdLst>
  <p:notesMasterIdLst>
    <p:notesMasterId r:id="rId55"/>
  </p:notesMasterIdLst>
  <p:handoutMasterIdLst>
    <p:handoutMasterId r:id="rId56"/>
  </p:handoutMasterIdLst>
  <p:sldIdLst>
    <p:sldId id="314" r:id="rId5"/>
    <p:sldId id="346" r:id="rId6"/>
    <p:sldId id="460" r:id="rId7"/>
    <p:sldId id="333" r:id="rId8"/>
    <p:sldId id="337" r:id="rId9"/>
    <p:sldId id="419" r:id="rId10"/>
    <p:sldId id="349" r:id="rId11"/>
    <p:sldId id="433" r:id="rId12"/>
    <p:sldId id="434" r:id="rId13"/>
    <p:sldId id="408" r:id="rId14"/>
    <p:sldId id="462" r:id="rId15"/>
    <p:sldId id="425" r:id="rId16"/>
    <p:sldId id="463" r:id="rId17"/>
    <p:sldId id="426" r:id="rId18"/>
    <p:sldId id="464" r:id="rId19"/>
    <p:sldId id="480" r:id="rId20"/>
    <p:sldId id="481" r:id="rId21"/>
    <p:sldId id="436" r:id="rId22"/>
    <p:sldId id="487" r:id="rId23"/>
    <p:sldId id="488" r:id="rId24"/>
    <p:sldId id="489" r:id="rId25"/>
    <p:sldId id="490" r:id="rId26"/>
    <p:sldId id="502" r:id="rId27"/>
    <p:sldId id="491" r:id="rId28"/>
    <p:sldId id="492" r:id="rId29"/>
    <p:sldId id="493" r:id="rId30"/>
    <p:sldId id="494" r:id="rId31"/>
    <p:sldId id="495" r:id="rId32"/>
    <p:sldId id="496" r:id="rId33"/>
    <p:sldId id="497" r:id="rId34"/>
    <p:sldId id="498" r:id="rId35"/>
    <p:sldId id="499" r:id="rId36"/>
    <p:sldId id="500" r:id="rId37"/>
    <p:sldId id="501" r:id="rId38"/>
    <p:sldId id="503" r:id="rId39"/>
    <p:sldId id="504" r:id="rId40"/>
    <p:sldId id="505" r:id="rId41"/>
    <p:sldId id="507" r:id="rId42"/>
    <p:sldId id="508" r:id="rId43"/>
    <p:sldId id="509" r:id="rId44"/>
    <p:sldId id="510" r:id="rId45"/>
    <p:sldId id="511" r:id="rId46"/>
    <p:sldId id="512" r:id="rId47"/>
    <p:sldId id="513" r:id="rId48"/>
    <p:sldId id="514" r:id="rId49"/>
    <p:sldId id="515" r:id="rId50"/>
    <p:sldId id="351" r:id="rId51"/>
    <p:sldId id="352" r:id="rId52"/>
    <p:sldId id="335" r:id="rId53"/>
    <p:sldId id="332" r:id="rId54"/>
  </p:sldIdLst>
  <p:sldSz cx="12192000" cy="6858000"/>
  <p:notesSz cx="6858000" cy="9144000"/>
  <p:defaultTextStyle>
    <a:defPPr>
      <a:defRPr lang="en-US"/>
    </a:defPPr>
    <a:lvl1pPr marL="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6194743-3C7C-499C-B327-CF08643433A4}">
          <p14:sldIdLst>
            <p14:sldId id="314"/>
            <p14:sldId id="346"/>
            <p14:sldId id="460"/>
            <p14:sldId id="333"/>
            <p14:sldId id="337"/>
            <p14:sldId id="419"/>
            <p14:sldId id="349"/>
            <p14:sldId id="433"/>
            <p14:sldId id="434"/>
            <p14:sldId id="408"/>
            <p14:sldId id="462"/>
            <p14:sldId id="425"/>
            <p14:sldId id="463"/>
            <p14:sldId id="426"/>
            <p14:sldId id="464"/>
            <p14:sldId id="480"/>
            <p14:sldId id="481"/>
            <p14:sldId id="436"/>
            <p14:sldId id="487"/>
            <p14:sldId id="488"/>
            <p14:sldId id="489"/>
            <p14:sldId id="490"/>
            <p14:sldId id="502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3"/>
            <p14:sldId id="504"/>
            <p14:sldId id="505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351"/>
            <p14:sldId id="352"/>
            <p14:sldId id="335"/>
            <p14:sldId id="3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FFFFFF"/>
    <a:srgbClr val="F0F0F0"/>
    <a:srgbClr val="F8F8F8"/>
    <a:srgbClr val="FAFAFA"/>
    <a:srgbClr val="EEEEEE"/>
    <a:srgbClr val="E8E8E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Estilo o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7" autoAdjust="0"/>
    <p:restoredTop sz="95033" autoAdjust="0"/>
  </p:normalViewPr>
  <p:slideViewPr>
    <p:cSldViewPr snapToGrid="0" showGuides="1">
      <p:cViewPr varScale="1">
        <p:scale>
          <a:sx n="107" d="100"/>
          <a:sy n="107" d="100"/>
        </p:scale>
        <p:origin x="840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74" y="78"/>
      </p:cViewPr>
      <p:guideLst/>
    </p:cSldViewPr>
  </p:notesViewPr>
  <p:gridSpacing cx="1522800" cy="1522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AB3E6E3-061B-41A2-BBDC-C5312A04A40A}" type="datetime1">
              <a:rPr lang="es-ES" smtClean="0"/>
              <a:t>09/02/2023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78FE58C-C1A6-4C4C-90C2-B7F5B0504B2D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46050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145992C-CBBF-4F24-8325-F5CB0EAAC0E9}" type="datetime1">
              <a:rPr lang="es-ES" noProof="0" smtClean="0"/>
              <a:t>09/02/2023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_tradnl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10E1E9A-E921-4174-A0FC-51868D7AC568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37860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44216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8820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97028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33056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1728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368589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63982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118200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989741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57507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95323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123632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986444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864581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531423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518450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369861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182021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76822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109645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536991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1637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606938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837015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99927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50999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480563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436896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936840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550474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1726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184321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64747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34233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518035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995184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14166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71763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605702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629610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121165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318211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517804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41391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327562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50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81907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80468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46608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03037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09814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bienvenida e 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0000" y="720000"/>
            <a:ext cx="6840000" cy="2880000"/>
          </a:xfrm>
        </p:spPr>
        <p:txBody>
          <a:bodyPr anchor="t" anchorCtr="0">
            <a:normAutofit/>
          </a:bodyPr>
          <a:lstStyle>
            <a:lvl1pPr algn="l">
              <a:defRPr sz="2600"/>
            </a:lvl1pPr>
          </a:lstStyle>
          <a:p>
            <a:r>
              <a:rPr lang="es-ES" dirty="0"/>
              <a:t>Ingrese aquí el título de la sección, actividad o clase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0000" y="3701988"/>
            <a:ext cx="6840000" cy="155377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s-ES" dirty="0"/>
              <a:t>Ingrese aquí un texto descriptivo de esta actividad (opcional)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5224D71-97F5-4B9D-B11B-235152E09E96}" type="datetime1">
              <a:rPr lang="es-ES" noProof="0" smtClean="0"/>
              <a:t>09/02/2023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64332D5-1933-C57D-42B6-183DC2A4C567}"/>
              </a:ext>
            </a:extLst>
          </p:cNvPr>
          <p:cNvSpPr/>
          <p:nvPr/>
        </p:nvSpPr>
        <p:spPr>
          <a:xfrm>
            <a:off x="720000" y="5598000"/>
            <a:ext cx="613813" cy="540000"/>
          </a:xfrm>
          <a:prstGeom prst="round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37EDCC3F-5122-AA78-5970-BD245E5794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27652" y="5598000"/>
            <a:ext cx="4320000" cy="540000"/>
          </a:xfrm>
          <a:solidFill>
            <a:schemeClr val="bg1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>
              <a:buNone/>
              <a:defRPr sz="1800">
                <a:solidFill>
                  <a:schemeClr val="bg1">
                    <a:lumMod val="10000"/>
                  </a:schemeClr>
                </a:solidFill>
                <a:latin typeface="+mn-lt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Ingrese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aquí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nombre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requerido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239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AB3A384-AAB1-4A76-A43B-EFE930A802BF}" type="datetime1">
              <a:rPr lang="es-ES" noProof="0" smtClean="0"/>
              <a:t>09/02/2023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3666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2160000"/>
          </a:xfrm>
        </p:spPr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5F109E8-29A7-4A4D-BBAF-954B5246DC6B}" type="datetime1">
              <a:rPr lang="es-ES" noProof="0" smtClean="0"/>
              <a:t>09/02/2023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1846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EDF4B7F-437B-43B6-8193-868254AADFEB}" type="datetime1">
              <a:rPr lang="es-ES" noProof="0" smtClean="0"/>
              <a:t>09/02/2023</a:t>
            </a:fld>
            <a:endParaRPr lang="es-E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9166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720000"/>
            <a:ext cx="4140000" cy="810000"/>
          </a:xfrm>
        </p:spPr>
        <p:txBody>
          <a:bodyPr anchor="t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20001"/>
            <a:ext cx="6288812" cy="540946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719468"/>
            <a:ext cx="4139999" cy="44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FD9D2A0-9803-4B3F-A6B6-606959F35242}" type="datetime1">
              <a:rPr lang="es-ES" noProof="0" smtClean="0"/>
              <a:t>09/02/2023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7819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19999" y="2340002"/>
            <a:ext cx="6840000" cy="3797998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530001"/>
            <a:ext cx="6840000" cy="8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48CB6FA-6884-4007-A174-A67BE7A1CA93}" type="datetime1">
              <a:rPr lang="es-ES" noProof="0" smtClean="0"/>
              <a:t>09/02/2023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62299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41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720000"/>
            <a:ext cx="6288812" cy="5417999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1729408"/>
            <a:ext cx="4140000" cy="4408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CA87387-1199-4F13-92EC-EA845724990E}" type="datetime1">
              <a:rPr lang="es-ES" noProof="0" smtClean="0"/>
              <a:t>09/02/2023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22185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277B9E3-6C0A-45A5-BAE5-CD19B242173D}" type="datetime1">
              <a:rPr lang="es-ES" noProof="0" smtClean="0"/>
              <a:t>09/02/2023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757247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B41DD2C-FA4F-413E-A1B5-23565A0780B7}" type="datetime1">
              <a:rPr lang="es-ES" noProof="0" smtClean="0"/>
              <a:t>09/02/2023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58931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68400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68400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0D82DBE2-B5E9-4999-A9C0-55ED93FCE73D}" type="datetime1">
              <a:rPr lang="es-ES" noProof="0" smtClean="0"/>
              <a:t>09/02/2023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15808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107532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107532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89B7BC24-C90D-4DAD-A6CB-BBA58C4D57BB}" type="datetime1">
              <a:rPr lang="es-ES" noProof="0" smtClean="0"/>
              <a:t>09/02/2023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09972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68400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43020"/>
            <a:ext cx="6840000" cy="144663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17D4995-77A4-48E5-92B1-2DC992A39FBB}" type="datetime1">
              <a:rPr lang="es-ES" noProof="0" smtClean="0"/>
              <a:t>09/02/2023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393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107532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51898"/>
            <a:ext cx="10753200" cy="143775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E8112B3-1F24-452F-80DE-56BF301098EC}" type="datetime1">
              <a:rPr lang="es-ES" noProof="0" smtClean="0"/>
              <a:t>09/02/2023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3304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3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9B46DA2-8C2E-44C4-A865-CD3D33CFD45F}" type="datetime1">
              <a:rPr lang="es-ES" noProof="0" smtClean="0"/>
              <a:t>09/02/2023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26167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2002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1525062-C568-4AE5-A98F-45E6D6D3E9AC}" type="datetime1">
              <a:rPr lang="es-ES" noProof="0" smtClean="0"/>
              <a:t>09/02/2023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6068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333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8"/>
            <a:ext cx="3330000" cy="348176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230000" y="1696688"/>
            <a:ext cx="333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30000" y="2687287"/>
            <a:ext cx="3330000" cy="346623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EBA81B0-EA87-4E7B-A74D-942650D6BCED}" type="datetime1">
              <a:rPr lang="es-ES" noProof="0" smtClean="0"/>
              <a:t>09/02/2023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60816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522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7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52000" y="1681163"/>
            <a:ext cx="522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2000" y="2656238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6653BDA-CE15-46D4-A5A4-C9E9758DEFB2}" type="datetime1">
              <a:rPr lang="es-ES" noProof="0" smtClean="0"/>
              <a:t>09/02/2023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83966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72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88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0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2696FBB-EB5C-4293-9014-59E70AE1A5E6}" type="datetime1">
              <a:rPr lang="es-ES" noProof="0" smtClean="0"/>
              <a:t>09/02/2023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2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62769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90" r:id="rId3"/>
    <p:sldLayoutId id="2147483781" r:id="rId4"/>
    <p:sldLayoutId id="2147483791" r:id="rId5"/>
    <p:sldLayoutId id="2147483782" r:id="rId6"/>
    <p:sldLayoutId id="2147483792" r:id="rId7"/>
    <p:sldLayoutId id="2147483783" r:id="rId8"/>
    <p:sldLayoutId id="2147483793" r:id="rId9"/>
    <p:sldLayoutId id="2147483784" r:id="rId10"/>
    <p:sldLayoutId id="2147483794" r:id="rId11"/>
    <p:sldLayoutId id="2147483785" r:id="rId12"/>
    <p:sldLayoutId id="2147483786" r:id="rId13"/>
    <p:sldLayoutId id="2147483787" r:id="rId14"/>
    <p:sldLayoutId id="2147483795" r:id="rId15"/>
    <p:sldLayoutId id="2147483788" r:id="rId16"/>
    <p:sldLayoutId id="214748378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FFE5A-2FB8-AE9F-1D0D-204792F34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929" y="2868771"/>
            <a:ext cx="5744142" cy="1120458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36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Completado y extendido de series - </a:t>
            </a:r>
            <a:r>
              <a:rPr lang="es-CO" sz="36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Imputación</a:t>
            </a:r>
            <a:endParaRPr lang="en-US" sz="3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DB9E084-28B8-DC3F-A193-7DE7F45A04E2}"/>
              </a:ext>
            </a:extLst>
          </p:cNvPr>
          <p:cNvSpPr txBox="1">
            <a:spLocks/>
          </p:cNvSpPr>
          <p:nvPr/>
        </p:nvSpPr>
        <p:spPr>
          <a:xfrm>
            <a:off x="0" y="6410961"/>
            <a:ext cx="12192000" cy="44703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chemeClr val="bg1">
                    <a:lumMod val="25000"/>
                  </a:schemeClr>
                </a:solidFill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github.com/rcfdtools/R.LTWB</a:t>
            </a:r>
            <a:endParaRPr lang="es-CO" sz="2000" dirty="0">
              <a:solidFill>
                <a:schemeClr val="bg1">
                  <a:lumMod val="25000"/>
                </a:schemeClr>
              </a:solidFill>
              <a:latin typeface="+mn-lt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AD67B17-5A76-A6EC-F317-901460116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0000" y="270000"/>
            <a:ext cx="1800000" cy="61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12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653">
        <p:fade/>
      </p:transition>
    </mc:Choice>
    <mc:Fallback xmlns="">
      <p:transition spd="med" advTm="5653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533773-B556-C119-6437-E59C33DF9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871" y="58589"/>
            <a:ext cx="9342257" cy="674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1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938">
        <p:fade/>
      </p:transition>
    </mc:Choice>
    <mc:Fallback xmlns="">
      <p:transition spd="med" advTm="16938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.LTWB">
            <a:extLst>
              <a:ext uri="{FF2B5EF4-FFF2-40B4-BE49-F238E27FC236}">
                <a16:creationId xmlns:a16="http://schemas.microsoft.com/office/drawing/2014/main" id="{F3E6086D-6C2E-5BEC-0029-09271F7C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08" y="746825"/>
            <a:ext cx="11886384" cy="536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32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572">
        <p:fade/>
      </p:transition>
    </mc:Choice>
    <mc:Fallback xmlns="">
      <p:transition spd="med" advTm="17572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.LTWB">
            <a:extLst>
              <a:ext uri="{FF2B5EF4-FFF2-40B4-BE49-F238E27FC236}">
                <a16:creationId xmlns:a16="http://schemas.microsoft.com/office/drawing/2014/main" id="{D7A693CD-E941-3A83-EC87-010AFBB9B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5B03DB0-0000-4D5D-73E3-B573912FD3A9}"/>
              </a:ext>
            </a:extLst>
          </p:cNvPr>
          <p:cNvSpPr/>
          <p:nvPr/>
        </p:nvSpPr>
        <p:spPr>
          <a:xfrm>
            <a:off x="2169460" y="470290"/>
            <a:ext cx="3633788" cy="289711"/>
          </a:xfrm>
          <a:prstGeom prst="roundRect">
            <a:avLst/>
          </a:prstGeom>
          <a:noFill/>
          <a:ln w="28575"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Picture 4" descr="R.LTWB">
            <a:extLst>
              <a:ext uri="{FF2B5EF4-FFF2-40B4-BE49-F238E27FC236}">
                <a16:creationId xmlns:a16="http://schemas.microsoft.com/office/drawing/2014/main" id="{8DB5308E-9D9E-9AF1-CB05-2DB45B216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354" y="4386581"/>
            <a:ext cx="812482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125B9D7-DC46-0DD2-9B58-0841F038A93B}"/>
              </a:ext>
            </a:extLst>
          </p:cNvPr>
          <p:cNvSpPr/>
          <p:nvPr/>
        </p:nvSpPr>
        <p:spPr>
          <a:xfrm>
            <a:off x="3986354" y="5267721"/>
            <a:ext cx="3633787" cy="1129553"/>
          </a:xfrm>
          <a:prstGeom prst="roundRect">
            <a:avLst/>
          </a:prstGeom>
          <a:noFill/>
          <a:ln w="28575"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2162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554">
        <p:fade/>
      </p:transition>
    </mc:Choice>
    <mc:Fallback xmlns="">
      <p:transition spd="med" advTm="5554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.LTWB">
            <a:extLst>
              <a:ext uri="{FF2B5EF4-FFF2-40B4-BE49-F238E27FC236}">
                <a16:creationId xmlns:a16="http://schemas.microsoft.com/office/drawing/2014/main" id="{A7B08E1B-0E27-831F-3542-7CB953D0D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76200"/>
            <a:ext cx="8382000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05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90">
        <p:fade/>
      </p:transition>
    </mc:Choice>
    <mc:Fallback xmlns="">
      <p:transition spd="med" advTm="249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.LTWB">
            <a:extLst>
              <a:ext uri="{FF2B5EF4-FFF2-40B4-BE49-F238E27FC236}">
                <a16:creationId xmlns:a16="http://schemas.microsoft.com/office/drawing/2014/main" id="{E3D75230-7FC0-E405-70AD-069BDE54E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8" y="0"/>
            <a:ext cx="95710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56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90">
        <p:fade/>
      </p:transition>
    </mc:Choice>
    <mc:Fallback xmlns="">
      <p:transition spd="med" advTm="349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.LTWB">
            <a:extLst>
              <a:ext uri="{FF2B5EF4-FFF2-40B4-BE49-F238E27FC236}">
                <a16:creationId xmlns:a16="http://schemas.microsoft.com/office/drawing/2014/main" id="{F9B8474E-CD9B-B0B7-21E9-5A44D5AED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04" y="170890"/>
            <a:ext cx="8982075" cy="561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R.LTWB">
            <a:extLst>
              <a:ext uri="{FF2B5EF4-FFF2-40B4-BE49-F238E27FC236}">
                <a16:creationId xmlns:a16="http://schemas.microsoft.com/office/drawing/2014/main" id="{849663A6-DB16-7C72-12E3-66A6E8872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669" y="2253064"/>
            <a:ext cx="6591860" cy="443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7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3">
        <p:fade/>
      </p:transition>
    </mc:Choice>
    <mc:Fallback xmlns="">
      <p:transition spd="med" advTm="2503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.LTWB">
            <a:extLst>
              <a:ext uri="{FF2B5EF4-FFF2-40B4-BE49-F238E27FC236}">
                <a16:creationId xmlns:a16="http://schemas.microsoft.com/office/drawing/2014/main" id="{EAFE343C-FF0F-1DBE-F8FB-08CB2C133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9037"/>
            <a:ext cx="12192000" cy="447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3">
        <p:fade/>
      </p:transition>
    </mc:Choice>
    <mc:Fallback xmlns="">
      <p:transition spd="med" advTm="2503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.LTWB">
            <a:extLst>
              <a:ext uri="{FF2B5EF4-FFF2-40B4-BE49-F238E27FC236}">
                <a16:creationId xmlns:a16="http://schemas.microsoft.com/office/drawing/2014/main" id="{501A4648-07F9-A0D3-BA8E-47D5E8A3A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6138"/>
            <a:ext cx="12192000" cy="516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89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3">
        <p:fade/>
      </p:transition>
    </mc:Choice>
    <mc:Fallback xmlns="">
      <p:transition spd="med" advTm="2503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485" y="2198762"/>
            <a:ext cx="10893030" cy="2460475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Durante el proceso de ejecución del script, se generan automáticamente un reporte científico integrado de resultados en formato </a:t>
            </a:r>
            <a:r>
              <a:rPr lang="es-CO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Markdown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para los datos de precipitación, con el nombre </a:t>
            </a:r>
            <a:r>
              <a:rPr lang="es-CO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D:\R.LTWB\.datasets\IDEAM_Impute\ Impute_Outlier_IQR_Cap_Pivot_PTPM_TT_M.csv.md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</a:t>
            </a:r>
            <a:r>
              <a:rPr lang="es-CO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y un reporte complementario detallado con las gráficas de completado de cada estación, con el nombre </a:t>
            </a:r>
            <a:r>
              <a:rPr lang="es-CO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Impute_Station_Outlier_IQR_Cap_Pivot_PTPM_TT_M.csv.md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</a:t>
            </a:r>
            <a:r>
              <a:rPr lang="es-CO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que contiene los resultados mostrados en pantalla.</a:t>
            </a:r>
          </a:p>
        </p:txBody>
      </p:sp>
    </p:spTree>
    <p:extLst>
      <p:ext uri="{BB962C8B-B14F-4D97-AF65-F5344CB8AC3E}">
        <p14:creationId xmlns:p14="http://schemas.microsoft.com/office/powerpoint/2010/main" val="177771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78">
        <p:fade/>
      </p:transition>
    </mc:Choice>
    <mc:Fallback xmlns="">
      <p:transition spd="med" advTm="8578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6847B0-AD9E-35FC-2A05-9B7240522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4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3">
        <p:fade/>
      </p:transition>
    </mc:Choice>
    <mc:Fallback xmlns="">
      <p:transition spd="med" advTm="2503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7137" y="2504124"/>
            <a:ext cx="8137725" cy="1849751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El procedimiento de completado se realiza a partir de la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generación de datos sintéticos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utilizando diferentes métodos estadísticos y su propósito general, es la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conformación de series homogéneas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y continuas para las diferentes variables en estudio.</a:t>
            </a:r>
          </a:p>
        </p:txBody>
      </p:sp>
    </p:spTree>
    <p:extLst>
      <p:ext uri="{BB962C8B-B14F-4D97-AF65-F5344CB8AC3E}">
        <p14:creationId xmlns:p14="http://schemas.microsoft.com/office/powerpoint/2010/main" val="105856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802">
        <p:fade/>
      </p:transition>
    </mc:Choice>
    <mc:Fallback xmlns="">
      <p:transition spd="med" advTm="8802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11B36D-BD6F-25A7-EE41-2D99B157A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6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3">
        <p:fade/>
      </p:transition>
    </mc:Choice>
    <mc:Fallback xmlns="">
      <p:transition spd="med" advTm="2503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96840B-ED03-9B0E-ECE4-4E91AC69F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8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3">
        <p:fade/>
      </p:transition>
    </mc:Choice>
    <mc:Fallback xmlns="">
      <p:transition spd="med" advTm="2503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C1AD79-B34C-AE62-5469-3E90A8DF5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0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3">
        <p:fade/>
      </p:transition>
    </mc:Choice>
    <mc:Fallback xmlns="">
      <p:transition spd="med" advTm="2503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D7B162-40F6-D38B-6CDE-CB808D7E7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6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3">
        <p:fade/>
      </p:transition>
    </mc:Choice>
    <mc:Fallback xmlns="">
      <p:transition spd="med" advTm="2503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B9315E-210B-942B-52EB-E74E163AE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74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3">
        <p:fade/>
      </p:transition>
    </mc:Choice>
    <mc:Fallback xmlns="">
      <p:transition spd="med" advTm="2503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810373-707D-87E5-C94B-C9592F865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8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3">
        <p:fade/>
      </p:transition>
    </mc:Choice>
    <mc:Fallback xmlns="">
      <p:transition spd="med" advTm="2503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BAFE02-C9D9-2B61-134E-AD01B5AC1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3">
        <p:fade/>
      </p:transition>
    </mc:Choice>
    <mc:Fallback xmlns="">
      <p:transition spd="med" advTm="2503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7BAF09-0B84-4728-6E84-FF2A04725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97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3">
        <p:fade/>
      </p:transition>
    </mc:Choice>
    <mc:Fallback xmlns="">
      <p:transition spd="med" advTm="2503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255F31-53C1-55FC-AF99-528D56F8C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3">
        <p:fade/>
      </p:transition>
    </mc:Choice>
    <mc:Fallback xmlns="">
      <p:transition spd="med" advTm="2503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EC8961-6E7E-8F95-B645-213F41394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5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3">
        <p:fade/>
      </p:transition>
    </mc:Choice>
    <mc:Fallback xmlns="">
      <p:transition spd="med" advTm="2503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443F16-7F16-E72E-39E3-66E6C3AA8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02" y="44823"/>
            <a:ext cx="11439596" cy="676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7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7034">
        <p:fade/>
      </p:transition>
    </mc:Choice>
    <mc:Fallback xmlns="">
      <p:transition spd="med" advTm="47034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B7E5AC-3D6D-F8E5-729C-3EF50B19F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3">
        <p:fade/>
      </p:transition>
    </mc:Choice>
    <mc:Fallback xmlns="">
      <p:transition spd="med" advTm="2503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D63A49-3B3B-D038-F7EA-38EDE4A6F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3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3">
        <p:fade/>
      </p:transition>
    </mc:Choice>
    <mc:Fallback xmlns="">
      <p:transition spd="med" advTm="2503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3CEC97-9A79-7FE7-9FD4-FDDD25CA7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45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3">
        <p:fade/>
      </p:transition>
    </mc:Choice>
    <mc:Fallback xmlns="">
      <p:transition spd="med" advTm="2503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124F21-8F4B-2589-16A0-D8474D644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2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3">
        <p:fade/>
      </p:transition>
    </mc:Choice>
    <mc:Fallback xmlns="">
      <p:transition spd="med" advTm="2503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93E1D6-0ED7-01D4-9447-E2A888E0A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0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3">
        <p:fade/>
      </p:transition>
    </mc:Choice>
    <mc:Fallback xmlns="">
      <p:transition spd="med" advTm="2503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E917FD-AD82-B112-6C00-FC6A83A32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6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3">
        <p:fade/>
      </p:transition>
    </mc:Choice>
    <mc:Fallback xmlns="">
      <p:transition spd="med" advTm="2503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536DC1-5389-1F75-2C96-2984171C2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0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3">
        <p:fade/>
      </p:transition>
    </mc:Choice>
    <mc:Fallback xmlns="">
      <p:transition spd="med" advTm="2503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D116FD-75BE-51D6-277D-0F4B5CF1A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4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3">
        <p:fade/>
      </p:transition>
    </mc:Choice>
    <mc:Fallback xmlns="">
      <p:transition spd="med" advTm="2503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A2556A-671A-EBB2-3E59-37A8C9F6F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5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3">
        <p:fade/>
      </p:transition>
    </mc:Choice>
    <mc:Fallback xmlns="">
      <p:transition spd="med" advTm="2503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0083E8-D42B-4876-7546-1ABB9B24A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3">
        <p:fade/>
      </p:transition>
    </mc:Choice>
    <mc:Fallback xmlns="">
      <p:transition spd="med" advTm="2503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47949"/>
            <a:ext cx="9387447" cy="56210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Objetivos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88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67">
        <p:fade/>
      </p:transition>
    </mc:Choice>
    <mc:Fallback xmlns="">
      <p:transition spd="med" advTm="2367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44977C-698C-2A9F-3CAC-33922CA0A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51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3">
        <p:fade/>
      </p:transition>
    </mc:Choice>
    <mc:Fallback xmlns="">
      <p:transition spd="med" advTm="2503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2B6F54-C63A-9504-7A1D-49D62539C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54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3">
        <p:fade/>
      </p:transition>
    </mc:Choice>
    <mc:Fallback xmlns="">
      <p:transition spd="med" advTm="2503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06FE8A-38F8-5F2F-8407-07B29192E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53" y="983647"/>
            <a:ext cx="11900094" cy="489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24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3">
        <p:fade/>
      </p:transition>
    </mc:Choice>
    <mc:Fallback xmlns="">
      <p:transition spd="med" advTm="2503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3E5BEA-99E7-57FB-9EE4-714918BD8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309" y="332943"/>
            <a:ext cx="9183382" cy="61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22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3">
        <p:fade/>
      </p:transition>
    </mc:Choice>
    <mc:Fallback xmlns="">
      <p:transition spd="med" advTm="2503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.LTWB">
            <a:extLst>
              <a:ext uri="{FF2B5EF4-FFF2-40B4-BE49-F238E27FC236}">
                <a16:creationId xmlns:a16="http://schemas.microsoft.com/office/drawing/2014/main" id="{04698E24-0C90-23FE-6613-F34A711B94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73"/>
          <a:stretch/>
        </p:blipFill>
        <p:spPr bwMode="auto">
          <a:xfrm>
            <a:off x="141194" y="89929"/>
            <a:ext cx="3342003" cy="333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D2F339-33DD-12A4-FAA5-1737B888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849" y="628489"/>
            <a:ext cx="8280000" cy="5585578"/>
          </a:xfrm>
          <a:prstGeom prst="rect">
            <a:avLst/>
          </a:prstGeom>
        </p:spPr>
      </p:pic>
      <p:pic>
        <p:nvPicPr>
          <p:cNvPr id="6" name="Picture 2" descr="R.LTWB">
            <a:extLst>
              <a:ext uri="{FF2B5EF4-FFF2-40B4-BE49-F238E27FC236}">
                <a16:creationId xmlns:a16="http://schemas.microsoft.com/office/drawing/2014/main" id="{F8B2AFD7-EDEA-7FC8-422C-1591E5B8DA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73"/>
          <a:stretch/>
        </p:blipFill>
        <p:spPr bwMode="auto">
          <a:xfrm>
            <a:off x="141194" y="3421278"/>
            <a:ext cx="3342003" cy="333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76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3">
        <p:fade/>
      </p:transition>
    </mc:Choice>
    <mc:Fallback xmlns="">
      <p:transition spd="med" advTm="2503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.LTWB">
            <a:extLst>
              <a:ext uri="{FF2B5EF4-FFF2-40B4-BE49-F238E27FC236}">
                <a16:creationId xmlns:a16="http://schemas.microsoft.com/office/drawing/2014/main" id="{1BFAF414-29A6-FD0F-2077-A2F552050C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68"/>
          <a:stretch/>
        </p:blipFill>
        <p:spPr bwMode="auto">
          <a:xfrm>
            <a:off x="78162" y="85725"/>
            <a:ext cx="3364285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R.LTWB">
            <a:extLst>
              <a:ext uri="{FF2B5EF4-FFF2-40B4-BE49-F238E27FC236}">
                <a16:creationId xmlns:a16="http://schemas.microsoft.com/office/drawing/2014/main" id="{E1F43085-B414-54E1-7CAC-FFF865F0B3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67"/>
          <a:stretch/>
        </p:blipFill>
        <p:spPr bwMode="auto">
          <a:xfrm>
            <a:off x="78162" y="3429000"/>
            <a:ext cx="3364285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B63928-7924-F12D-A623-6BC0005B1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6459" y="638906"/>
            <a:ext cx="8280000" cy="558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3">
        <p:fade/>
      </p:transition>
    </mc:Choice>
    <mc:Fallback xmlns="">
      <p:transition spd="med" advTm="2503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R.LTWB">
            <a:extLst>
              <a:ext uri="{FF2B5EF4-FFF2-40B4-BE49-F238E27FC236}">
                <a16:creationId xmlns:a16="http://schemas.microsoft.com/office/drawing/2014/main" id="{D83415D7-0F52-4F4D-B423-9812C1778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91"/>
          <a:stretch/>
        </p:blipFill>
        <p:spPr bwMode="auto">
          <a:xfrm>
            <a:off x="82645" y="85725"/>
            <a:ext cx="3355499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R.LTWB">
            <a:extLst>
              <a:ext uri="{FF2B5EF4-FFF2-40B4-BE49-F238E27FC236}">
                <a16:creationId xmlns:a16="http://schemas.microsoft.com/office/drawing/2014/main" id="{10CC4A11-54B7-BEBB-3C74-E06EBFA5BF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91"/>
          <a:stretch/>
        </p:blipFill>
        <p:spPr bwMode="auto">
          <a:xfrm>
            <a:off x="82645" y="3429000"/>
            <a:ext cx="3355499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D6C011-ACDE-DEBC-0758-6618D2853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5818" y="636109"/>
            <a:ext cx="8280000" cy="558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7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3">
        <p:fade/>
      </p:transition>
    </mc:Choice>
    <mc:Fallback xmlns="">
      <p:transition spd="med" advTm="2503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Actividades</a:t>
            </a:r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complementarias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13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52">
        <p:fade/>
      </p:transition>
    </mc:Choice>
    <mc:Fallback xmlns="">
      <p:transition spd="med" advTm="2152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703" y="2758888"/>
            <a:ext cx="7388593" cy="1481418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En la guía de clase, se encuentran listadas las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actividades adicionales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que los estudiantes deben desarrollar y documentar para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complementar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los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conocimientos y alcances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definidos en este curso.</a:t>
            </a:r>
            <a:b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</a:br>
            <a:endParaRPr lang="es-CO" sz="2400" dirty="0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pic>
        <p:nvPicPr>
          <p:cNvPr id="3" name="Graphic 2" descr="Pencil outline">
            <a:extLst>
              <a:ext uri="{FF2B5EF4-FFF2-40B4-BE49-F238E27FC236}">
                <a16:creationId xmlns:a16="http://schemas.microsoft.com/office/drawing/2014/main" id="{5F08D159-B017-469F-903F-B7D69E288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5999" y="2038888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737">
        <p:fade/>
      </p:transition>
    </mc:Choice>
    <mc:Fallback xmlns="">
      <p:transition spd="med" advTm="16737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814" y="3005697"/>
            <a:ext cx="8260371" cy="1383787"/>
          </a:xfrm>
        </p:spPr>
        <p:txBody>
          <a:bodyPr anchor="t" anchorCtr="0">
            <a:normAutofit fontScale="90000"/>
          </a:bodyPr>
          <a:lstStyle/>
          <a:p>
            <a:pPr algn="ctr"/>
            <a:r>
              <a:rPr lang="es-CO" sz="2400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Para terminar el completado y extendido de series - Imputación, consulta la guía de clase detallada de esta actividad. Si necesitas ayuda, da clic en el enlace Ayuda o Colabora, que se encuentra en el enlace adjunto de la descripción.</a:t>
            </a:r>
          </a:p>
        </p:txBody>
      </p:sp>
      <p:pic>
        <p:nvPicPr>
          <p:cNvPr id="7" name="Graphic 6" descr="Brain in head outline">
            <a:extLst>
              <a:ext uri="{FF2B5EF4-FFF2-40B4-BE49-F238E27FC236}">
                <a16:creationId xmlns:a16="http://schemas.microsoft.com/office/drawing/2014/main" id="{558C73EA-685A-D995-6DC5-F9B5971A5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21034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5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271">
        <p:fade/>
      </p:transition>
    </mc:Choice>
    <mc:Fallback xmlns="">
      <p:transition spd="med" advTm="10271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273" y="1395340"/>
            <a:ext cx="8341453" cy="4067319"/>
          </a:xfrm>
        </p:spPr>
        <p:txBody>
          <a:bodyPr anchor="t" anchorCtr="0">
            <a:noAutofit/>
          </a:bodyPr>
          <a:lstStyle/>
          <a:p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Para cada parámetros hidro-climatológico, imputar los valores faltantes en series de datos a partir de diferentes métodos estadísticos.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Visualizar gráficamente los datos faltantes en las diferentes estaciones asociadas a cada parámetro hidro-climatológico.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Obtener y comparar los estadísticos característicos de los datos iniciales y completados.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Graficar las series de datos de cada estación para visualizar los datos iniciales y completados en cada método.</a:t>
            </a:r>
          </a:p>
        </p:txBody>
      </p:sp>
      <p:pic>
        <p:nvPicPr>
          <p:cNvPr id="2" name="Graphic 1" descr="Rocket outline">
            <a:extLst>
              <a:ext uri="{FF2B5EF4-FFF2-40B4-BE49-F238E27FC236}">
                <a16:creationId xmlns:a16="http://schemas.microsoft.com/office/drawing/2014/main" id="{43BD3494-9EEE-2F7B-FEF3-89E8690BA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107" y="1349185"/>
            <a:ext cx="540000" cy="540000"/>
          </a:xfrm>
          <a:prstGeom prst="rect">
            <a:avLst/>
          </a:prstGeom>
        </p:spPr>
      </p:pic>
      <p:pic>
        <p:nvPicPr>
          <p:cNvPr id="4" name="Graphic 3" descr="Rocket outline">
            <a:extLst>
              <a:ext uri="{FF2B5EF4-FFF2-40B4-BE49-F238E27FC236}">
                <a16:creationId xmlns:a16="http://schemas.microsoft.com/office/drawing/2014/main" id="{DBD0B961-0E06-6595-0882-CF28E68CE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107" y="2644263"/>
            <a:ext cx="540000" cy="540000"/>
          </a:xfrm>
          <a:prstGeom prst="rect">
            <a:avLst/>
          </a:prstGeom>
        </p:spPr>
      </p:pic>
      <p:pic>
        <p:nvPicPr>
          <p:cNvPr id="8" name="Graphic 7" descr="Rocket outline">
            <a:extLst>
              <a:ext uri="{FF2B5EF4-FFF2-40B4-BE49-F238E27FC236}">
                <a16:creationId xmlns:a16="http://schemas.microsoft.com/office/drawing/2014/main" id="{45166F72-A62D-640F-2910-BA05A63175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107" y="3648301"/>
            <a:ext cx="540000" cy="540000"/>
          </a:xfrm>
          <a:prstGeom prst="rect">
            <a:avLst/>
          </a:prstGeom>
        </p:spPr>
      </p:pic>
      <p:pic>
        <p:nvPicPr>
          <p:cNvPr id="10" name="Graphic 9" descr="Rocket outline">
            <a:extLst>
              <a:ext uri="{FF2B5EF4-FFF2-40B4-BE49-F238E27FC236}">
                <a16:creationId xmlns:a16="http://schemas.microsoft.com/office/drawing/2014/main" id="{C1FF0091-DDB7-3AE4-9BCB-1AB949DBC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0931" y="4641902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6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313">
        <p:fade/>
      </p:transition>
    </mc:Choice>
    <mc:Fallback xmlns="">
      <p:transition spd="med" advTm="25313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B25DE-F807-950C-2C5E-1A42B7358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27320"/>
            <a:ext cx="12192000" cy="45720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000" dirty="0">
                <a:solidFill>
                  <a:schemeClr val="bg1">
                    <a:lumMod val="25000"/>
                  </a:schemeClr>
                </a:solidFill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github.com/rcfdtools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A7AB407-904A-E151-6C67-5DFCB5F840AF}"/>
              </a:ext>
            </a:extLst>
          </p:cNvPr>
          <p:cNvSpPr>
            <a:spLocks noChangeAspect="1"/>
          </p:cNvSpPr>
          <p:nvPr/>
        </p:nvSpPr>
        <p:spPr>
          <a:xfrm>
            <a:off x="4296000" y="1627320"/>
            <a:ext cx="3600000" cy="36000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4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895">
        <p:fade/>
      </p:transition>
    </mc:Choice>
    <mc:Fallback xmlns="">
      <p:transition spd="med" advTm="48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Procedimiento</a:t>
            </a:r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general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89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52">
        <p:fade/>
      </p:transition>
    </mc:Choice>
    <mc:Fallback xmlns="">
      <p:transition spd="med" advTm="2752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539E2B1-0E60-D5C1-329F-84B093A7A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036" y="268941"/>
            <a:ext cx="10059928" cy="60946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79E3831-A262-5346-EE12-25E14B7A0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3154" y="6078071"/>
            <a:ext cx="5029200" cy="681320"/>
          </a:xfrm>
        </p:spPr>
        <p:txBody>
          <a:bodyPr anchor="t" anchorCtr="0">
            <a:normAutofit fontScale="90000"/>
          </a:bodyPr>
          <a:lstStyle/>
          <a:p>
            <a:pPr algn="r"/>
            <a:r>
              <a:rPr lang="es-CO" sz="1200" b="0" i="1" dirty="0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Convenciones generales en diagramas: clases de entidad en azul, </a:t>
            </a:r>
            <a:r>
              <a:rPr lang="es-CO" sz="1200" b="0" i="1" dirty="0" err="1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datasets</a:t>
            </a:r>
            <a:r>
              <a:rPr lang="es-CO" sz="1200" b="0" i="1" dirty="0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 en gris oscuro, grillas en color verde, geo-procesos en rojo, procesos automáticos o semiautomáticos en guiones rojos y procesos manuales en amarillo. Líneas conectoras con guiones corresponden a procedimientos opcionales.</a:t>
            </a:r>
            <a:endParaRPr lang="es-CO" sz="2000" b="1" i="1" dirty="0">
              <a:solidFill>
                <a:schemeClr val="bg1">
                  <a:lumMod val="25000"/>
                </a:schemeClr>
              </a:solidFill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7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622">
        <p:fade/>
      </p:transition>
    </mc:Choice>
    <mc:Fallback xmlns="">
      <p:transition spd="med" advTm="18622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Funcionalidades del </a:t>
            </a:r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script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24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29">
        <p:fade/>
      </p:transition>
    </mc:Choice>
    <mc:Fallback xmlns="">
      <p:transition spd="med" advTm="2229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237564"/>
            <a:ext cx="10112189" cy="6382871"/>
          </a:xfrm>
        </p:spPr>
        <p:txBody>
          <a:bodyPr anchor="t" anchorCtr="0">
            <a:noAutofit/>
          </a:bodyPr>
          <a:lstStyle/>
          <a:p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Completado y extendido de series por 8 métodos estadísticos.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Permite definir la tabla dinámica (</a:t>
            </a:r>
            <a:r>
              <a:rPr lang="es-CO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pivot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table original o con valores atípicos identificados, eliminados y/o ajustados) del parámetro hidro-climatológico a evaluar.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El usuario puede excluir estaciones del análisis a través de la variable </a:t>
            </a:r>
            <a:r>
              <a:rPr lang="es-CO" sz="2400" i="1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station_exclude</a:t>
            </a:r>
            <a:r>
              <a:rPr lang="es-CO" sz="2400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 definir las estaciones a utilizar a través de las variables </a:t>
            </a:r>
            <a:r>
              <a:rPr lang="es-CO" sz="2400" i="1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station_include</a:t>
            </a:r>
            <a:r>
              <a:rPr lang="es-CO" sz="2400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y </a:t>
            </a:r>
            <a:r>
              <a:rPr lang="es-CO" sz="2400" i="1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only_included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Análisis masivo de estaciones por parámetro hidro-climatológico con estadísticos, parámetros de evaluación y gráficas generales y detalladas por estación con representación de datos completados y/o extendidos.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Generación de reportes detallados </a:t>
            </a:r>
            <a:r>
              <a:rPr lang="es-CO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Markdown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y reporte complementario gráfico por estación para cada parámetro hidro-climatológico evaluado.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Para cada método y cada parámetro hidro-climatológico analizado, crea tablas en formato de texto separado por comas .</a:t>
            </a:r>
            <a:r>
              <a:rPr lang="es-CO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csv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2" name="Graphic 1" descr="Rocket outline">
            <a:extLst>
              <a:ext uri="{FF2B5EF4-FFF2-40B4-BE49-F238E27FC236}">
                <a16:creationId xmlns:a16="http://schemas.microsoft.com/office/drawing/2014/main" id="{43BD3494-9EEE-2F7B-FEF3-89E8690BA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269" y="192974"/>
            <a:ext cx="540000" cy="540000"/>
          </a:xfrm>
          <a:prstGeom prst="rect">
            <a:avLst/>
          </a:prstGeom>
        </p:spPr>
      </p:pic>
      <p:pic>
        <p:nvPicPr>
          <p:cNvPr id="7" name="Graphic 6" descr="Rocket outline">
            <a:extLst>
              <a:ext uri="{FF2B5EF4-FFF2-40B4-BE49-F238E27FC236}">
                <a16:creationId xmlns:a16="http://schemas.microsoft.com/office/drawing/2014/main" id="{26DBC641-8EF2-D330-278E-74999DEF1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269" y="832825"/>
            <a:ext cx="540000" cy="540000"/>
          </a:xfrm>
          <a:prstGeom prst="rect">
            <a:avLst/>
          </a:prstGeom>
        </p:spPr>
      </p:pic>
      <p:pic>
        <p:nvPicPr>
          <p:cNvPr id="8" name="Graphic 7" descr="Rocket outline">
            <a:extLst>
              <a:ext uri="{FF2B5EF4-FFF2-40B4-BE49-F238E27FC236}">
                <a16:creationId xmlns:a16="http://schemas.microsoft.com/office/drawing/2014/main" id="{0CD1494A-EE99-4090-AFEA-8118E5986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269" y="2155412"/>
            <a:ext cx="540000" cy="540000"/>
          </a:xfrm>
          <a:prstGeom prst="rect">
            <a:avLst/>
          </a:prstGeom>
        </p:spPr>
      </p:pic>
      <p:pic>
        <p:nvPicPr>
          <p:cNvPr id="9" name="Graphic 8" descr="Rocket outline">
            <a:extLst>
              <a:ext uri="{FF2B5EF4-FFF2-40B4-BE49-F238E27FC236}">
                <a16:creationId xmlns:a16="http://schemas.microsoft.com/office/drawing/2014/main" id="{719B79E1-9E36-4DF8-CDEA-2E3A1E7F2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269" y="3468741"/>
            <a:ext cx="540000" cy="540000"/>
          </a:xfrm>
          <a:prstGeom prst="rect">
            <a:avLst/>
          </a:prstGeom>
        </p:spPr>
      </p:pic>
      <p:pic>
        <p:nvPicPr>
          <p:cNvPr id="3" name="Graphic 2" descr="Rocket outline">
            <a:extLst>
              <a:ext uri="{FF2B5EF4-FFF2-40B4-BE49-F238E27FC236}">
                <a16:creationId xmlns:a16="http://schemas.microsoft.com/office/drawing/2014/main" id="{7BE79863-DDC6-1F76-BC6B-75A5A1E75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269" y="4813450"/>
            <a:ext cx="540000" cy="540000"/>
          </a:xfrm>
          <a:prstGeom prst="rect">
            <a:avLst/>
          </a:prstGeom>
        </p:spPr>
      </p:pic>
      <p:pic>
        <p:nvPicPr>
          <p:cNvPr id="4" name="Graphic 3" descr="Rocket outline">
            <a:extLst>
              <a:ext uri="{FF2B5EF4-FFF2-40B4-BE49-F238E27FC236}">
                <a16:creationId xmlns:a16="http://schemas.microsoft.com/office/drawing/2014/main" id="{526EDACB-8B21-79B7-F11A-E933B501F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138" y="579103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4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883">
        <p:fade/>
      </p:transition>
    </mc:Choice>
    <mc:Fallback xmlns="">
      <p:transition spd="med" advTm="21883">
        <p:fade/>
      </p:transition>
    </mc:Fallback>
  </mc:AlternateContent>
</p:sld>
</file>

<file path=ppt/theme/theme1.xml><?xml version="1.0" encoding="utf-8"?>
<a:theme xmlns:a="http://schemas.openxmlformats.org/drawingml/2006/main" name="Tema de R.TeachingResearchGuide">
  <a:themeElements>
    <a:clrScheme name="R.TeachingResearchGuide">
      <a:dk1>
        <a:sysClr val="windowText" lastClr="000000"/>
      </a:dk1>
      <a:lt1>
        <a:srgbClr val="F8F8F8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990000"/>
      </a:hlink>
      <a:folHlink>
        <a:srgbClr val="919191"/>
      </a:folHlink>
    </a:clrScheme>
    <a:fontScheme name="R.TeachingResearchGuide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" id="{5A35A6FC-B87C-4B67-9B88-2A7DF7702ABE}" vid="{05B25DEA-0386-406F-A99F-5BE9D4B84DC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bookType xmlns="bf3e1746-bde1-4d6e-9c3f-7182572f7502" xsi:nil="true"/>
    <CultureName xmlns="bf3e1746-bde1-4d6e-9c3f-7182572f7502" xsi:nil="true"/>
    <Students xmlns="bf3e1746-bde1-4d6e-9c3f-7182572f7502">
      <UserInfo>
        <DisplayName/>
        <AccountId xsi:nil="true"/>
        <AccountType/>
      </UserInfo>
    </Students>
    <Distribution_Groups xmlns="bf3e1746-bde1-4d6e-9c3f-7182572f7502" xsi:nil="true"/>
    <FolderType xmlns="bf3e1746-bde1-4d6e-9c3f-7182572f7502" xsi:nil="true"/>
    <Student_Groups xmlns="bf3e1746-bde1-4d6e-9c3f-7182572f7502">
      <UserInfo>
        <DisplayName/>
        <AccountId xsi:nil="true"/>
        <AccountType/>
      </UserInfo>
    </Student_Groups>
    <Self_Registration_Enabled xmlns="bf3e1746-bde1-4d6e-9c3f-7182572f7502" xsi:nil="true"/>
    <TeamsChannelId xmlns="bf3e1746-bde1-4d6e-9c3f-7182572f7502" xsi:nil="true"/>
    <IsNotebookLocked xmlns="bf3e1746-bde1-4d6e-9c3f-7182572f7502" xsi:nil="true"/>
    <DefaultSectionNames xmlns="bf3e1746-bde1-4d6e-9c3f-7182572f7502" xsi:nil="true"/>
    <Is_Collaboration_Space_Locked xmlns="bf3e1746-bde1-4d6e-9c3f-7182572f7502" xsi:nil="true"/>
    <Invited_Teachers xmlns="bf3e1746-bde1-4d6e-9c3f-7182572f7502" xsi:nil="true"/>
    <Math_Settings xmlns="bf3e1746-bde1-4d6e-9c3f-7182572f7502" xsi:nil="true"/>
    <Templates xmlns="bf3e1746-bde1-4d6e-9c3f-7182572f7502" xsi:nil="true"/>
    <Has_Teacher_Only_SectionGroup xmlns="bf3e1746-bde1-4d6e-9c3f-7182572f7502" xsi:nil="true"/>
    <AppVersion xmlns="bf3e1746-bde1-4d6e-9c3f-7182572f7502" xsi:nil="true"/>
    <Invited_Students xmlns="bf3e1746-bde1-4d6e-9c3f-7182572f7502" xsi:nil="true"/>
    <Owner xmlns="bf3e1746-bde1-4d6e-9c3f-7182572f7502">
      <UserInfo>
        <DisplayName/>
        <AccountId xsi:nil="true"/>
        <AccountType/>
      </UserInfo>
    </Owner>
    <Teachers xmlns="bf3e1746-bde1-4d6e-9c3f-7182572f7502">
      <UserInfo>
        <DisplayName/>
        <AccountId xsi:nil="true"/>
        <AccountType/>
      </UserInfo>
    </Teachers>
    <LMS_Mappings xmlns="bf3e1746-bde1-4d6e-9c3f-7182572f750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89011499791B4EB69D0A56FFA67F2B" ma:contentTypeVersion="30" ma:contentTypeDescription="Create a new document." ma:contentTypeScope="" ma:versionID="f76dc847e91b26043a9f85409c9c8da8">
  <xsd:schema xmlns:xsd="http://www.w3.org/2001/XMLSchema" xmlns:xs="http://www.w3.org/2001/XMLSchema" xmlns:p="http://schemas.microsoft.com/office/2006/metadata/properties" xmlns:ns3="bf3e1746-bde1-4d6e-9c3f-7182572f7502" xmlns:ns4="14224164-2045-4b51-92bb-313d0f626d83" targetNamespace="http://schemas.microsoft.com/office/2006/metadata/properties" ma:root="true" ma:fieldsID="e77e75136ac7a83ebab10a30c2d6fe6c" ns3:_="" ns4:_="">
    <xsd:import namespace="bf3e1746-bde1-4d6e-9c3f-7182572f7502"/>
    <xsd:import namespace="14224164-2045-4b51-92bb-313d0f626d8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3e1746-bde1-4d6e-9c3f-7182572f75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MediaServiceAutoTags" ma:index="33" nillable="true" ma:displayName="Tags" ma:internalName="MediaServiceAutoTags" ma:readOnly="true">
      <xsd:simpleType>
        <xsd:restriction base="dms:Text"/>
      </xsd:simpleType>
    </xsd:element>
    <xsd:element name="MediaServiceOCR" ma:index="3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37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224164-2045-4b51-92bb-313d0f626d83" elementFormDefault="qualified">
    <xsd:import namespace="http://schemas.microsoft.com/office/2006/documentManagement/types"/>
    <xsd:import namespace="http://schemas.microsoft.com/office/infopath/2007/PartnerControls"/>
    <xsd:element name="SharedWithUsers" ma:index="3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3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DD01B8-816B-49B7-8C81-03AB51D87C54}">
  <ds:schemaRefs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  <ds:schemaRef ds:uri="http://schemas.microsoft.com/office/2006/documentManagement/types"/>
    <ds:schemaRef ds:uri="14224164-2045-4b51-92bb-313d0f626d83"/>
    <ds:schemaRef ds:uri="http://purl.org/dc/elements/1.1/"/>
    <ds:schemaRef ds:uri="http://schemas.openxmlformats.org/package/2006/metadata/core-properties"/>
    <ds:schemaRef ds:uri="bf3e1746-bde1-4d6e-9c3f-7182572f7502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129B439-51BE-4A7D-9272-FBD057297E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3e1746-bde1-4d6e-9c3f-7182572f7502"/>
    <ds:schemaRef ds:uri="14224164-2045-4b51-92bb-313d0f626d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24FD56-CE1B-42FC-9E83-BFBF160724C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Plantilla_PPTX_Videos</Template>
  <TotalTime>2510</TotalTime>
  <Words>570</Words>
  <Application>Microsoft Office PowerPoint</Application>
  <PresentationFormat>Widescreen</PresentationFormat>
  <Paragraphs>64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Segoe UI</vt:lpstr>
      <vt:lpstr>Segoe UI Light</vt:lpstr>
      <vt:lpstr>Tema de R.TeachingResearchGuide</vt:lpstr>
      <vt:lpstr>Completado y extendido de series - Imputación</vt:lpstr>
      <vt:lpstr>El procedimiento de completado se realiza a partir de la generación de datos sintéticos utilizando diferentes métodos estadísticos y su propósito general, es la conformación de series homogéneas y continuas para las diferentes variables en estudio.</vt:lpstr>
      <vt:lpstr>PowerPoint Presentation</vt:lpstr>
      <vt:lpstr>PowerPoint Presentation</vt:lpstr>
      <vt:lpstr>Para cada parámetros hidro-climatológico, imputar los valores faltantes en series de datos a partir de diferentes métodos estadísticos.  Visualizar gráficamente los datos faltantes en las diferentes estaciones asociadas a cada parámetro hidro-climatológico.  Obtener y comparar los estadísticos característicos de los datos iniciales y completados.  Graficar las series de datos de cada estación para visualizar los datos iniciales y completados en cada método.</vt:lpstr>
      <vt:lpstr>PowerPoint Presentation</vt:lpstr>
      <vt:lpstr>Convenciones generales en diagramas: clases de entidad en azul, datasets en gris oscuro, grillas en color verde, geo-procesos en rojo, procesos automáticos o semiautomáticos en guiones rojos y procesos manuales en amarillo. Líneas conectoras con guiones corresponden a procedimientos opcionales.</vt:lpstr>
      <vt:lpstr>PowerPoint Presentation</vt:lpstr>
      <vt:lpstr>Completado y extendido de series por 8 métodos estadísticos.  Permite definir la tabla dinámica (pivot table original o con valores atípicos identificados, eliminados y/o ajustados) del parámetro hidro-climatológico a evaluar.  El usuario puede excluir estaciones del análisis a través de la variable station_exclude o definir las estaciones a utilizar a través de las variables station_include y only_included.  Análisis masivo de estaciones por parámetro hidro-climatológico con estadísticos, parámetros de evaluación y gráficas generales y detalladas por estación con representación de datos completados y/o extendidos.  Generación de reportes detallados Markdown y reporte complementario gráfico por estación para cada parámetro hidro-climatológico evaluado.  Para cada método y cada parámetro hidro-climatológico analizado, crea tablas en formato de texto separado por comas .csv.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Durante el proceso de ejecución del script, se generan automáticamente un reporte científico integrado de resultados en formato Markdown para los datos de precipitación, con el nombre D:\R.LTWB\.datasets\IDEAM_Impute\ Impute_Outlier_IQR_Cap_Pivot_PTPM_TT_M.csv.md, y un reporte complementario detallado con las gráficas de completado de cada estación, con el nombre Impute_Station_Outlier_IQR_Cap_Pivot_PTPM_TT_M.csv.md, que contiene los resultados mostrados en pantalla.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 la guía de clase, se encuentran listadas las actividades adicionales que los estudiantes deben desarrollar y documentar para complementar los conocimientos y alcances definidos en este curso. </vt:lpstr>
      <vt:lpstr>Para terminar el completado y extendido de series - Imputación, consulta la guía de clase detallada de esta actividad. Si necesitas ayuda, da clic en el enlace Ayuda o Colabora, que se encuentra en el enlace adjunto de la descripción.</vt:lpstr>
      <vt:lpstr>github.com/rcfdtools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DAVID RODRIGUEZ ACEVEDO</dc:creator>
  <cp:lastModifiedBy>WILLIAM RICARDO AGUILAR PIÑA</cp:lastModifiedBy>
  <cp:revision>202</cp:revision>
  <dcterms:created xsi:type="dcterms:W3CDTF">2022-08-04T19:07:18Z</dcterms:created>
  <dcterms:modified xsi:type="dcterms:W3CDTF">2023-02-09T22:52:23Z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0x010100C089011499791B4EB69D0A56FFA67F2B</vt:lpwstr>
  </property>
  <property fmtid="{D5CDD505-2E9C-101B-9397-08002B2CF9AE}" pid="3" name="Order">
    <vt:r8>74062900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